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nonymous Pro Bold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lear Sans Thin" panose="020B0604020202020204" charset="0"/>
      <p:regular r:id="rId35"/>
    </p:embeddedFont>
    <p:embeddedFont>
      <p:font typeface="Clear Sans Thin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86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Fernando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Vasco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Tomas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Fernando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Fernando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Fernando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Tomas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Tomas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Melo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Vasco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Melo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20200"/>
            <a:ext cx="124902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220983" y="990600"/>
            <a:ext cx="120383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16193613" y="2037237"/>
            <a:ext cx="21313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-5400000">
            <a:off x="-1047750" y="-10668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24842" y="4741467"/>
            <a:ext cx="12038317" cy="85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6034" spc="681">
                <a:solidFill>
                  <a:srgbClr val="000000"/>
                </a:solidFill>
                <a:latin typeface="Anonymous Pro Bold"/>
              </a:rPr>
              <a:t>RAULLINO APP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5716337" y="756195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24842" y="5654444"/>
            <a:ext cx="12038317" cy="85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6034" spc="681">
                <a:solidFill>
                  <a:srgbClr val="000000"/>
                </a:solidFill>
                <a:latin typeface="Anonymous Pro Bold"/>
              </a:rPr>
              <a:t>GRUPO 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7670" y="1579038"/>
            <a:ext cx="882730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1 - TOMÁS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22 MAR - 19 APR</a:t>
            </a:r>
          </a:p>
        </p:txBody>
      </p:sp>
      <p:sp>
        <p:nvSpPr>
          <p:cNvPr id="4" name="Freeform 4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84" t="-99862" r="-117278" b="-10117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45073" y="4244440"/>
            <a:ext cx="9166223" cy="171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Alterar a aparência de cada descrição dos marcadores do mapa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Organizar o código do ficheiro CSS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7670" y="1579038"/>
            <a:ext cx="882730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1 - VASCO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22 MAR - 19 APR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96779" y="4569437"/>
            <a:ext cx="9166223" cy="171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Criar o icone para a minha localização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Atualizar a localização do icone da posição atual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Organizar o código do ficheiro index.js</a:t>
            </a:r>
          </a:p>
        </p:txBody>
      </p:sp>
      <p:sp>
        <p:nvSpPr>
          <p:cNvPr id="5" name="Freeform 5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56" t="-1296" r="-118125" b="-198682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3943" y="4758308"/>
            <a:ext cx="16840114" cy="4756968"/>
          </a:xfrm>
          <a:custGeom>
            <a:avLst/>
            <a:gdLst/>
            <a:ahLst/>
            <a:cxnLst/>
            <a:rect l="l" t="t" r="r" b="b"/>
            <a:pathLst>
              <a:path w="16840114" h="4756968">
                <a:moveTo>
                  <a:pt x="0" y="0"/>
                </a:moveTo>
                <a:lnTo>
                  <a:pt x="16840114" y="0"/>
                </a:lnTo>
                <a:lnTo>
                  <a:pt x="16840114" y="4756967"/>
                </a:lnTo>
                <a:lnTo>
                  <a:pt x="0" y="4756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7670" y="1579038"/>
            <a:ext cx="726633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2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20 APR - 17 MAY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7670" y="3237078"/>
            <a:ext cx="15381630" cy="101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9"/>
              </a:lnSpc>
            </a:pPr>
            <a:r>
              <a:rPr lang="en-US" sz="2753">
                <a:solidFill>
                  <a:srgbClr val="000000"/>
                </a:solidFill>
                <a:latin typeface="Clear Sans Thin"/>
              </a:rPr>
              <a:t>A segunda sprint teve como foco uma estética mais próxima à marca gráfica, tendo em conta a parte funcional da aplicação.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7670" y="3639796"/>
            <a:ext cx="6130504" cy="3803480"/>
          </a:xfrm>
          <a:custGeom>
            <a:avLst/>
            <a:gdLst/>
            <a:ahLst/>
            <a:cxnLst/>
            <a:rect l="l" t="t" r="r" b="b"/>
            <a:pathLst>
              <a:path w="6130504" h="3803480">
                <a:moveTo>
                  <a:pt x="0" y="0"/>
                </a:moveTo>
                <a:lnTo>
                  <a:pt x="6130503" y="0"/>
                </a:lnTo>
                <a:lnTo>
                  <a:pt x="6130503" y="3803480"/>
                </a:lnTo>
                <a:lnTo>
                  <a:pt x="0" y="380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461" t="-108446" r="-21701" b="-11130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7670" y="1579038"/>
            <a:ext cx="882730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2 - ANDRÉ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20 APR - 17 MAY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4085019"/>
            <a:ext cx="8767912" cy="282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860" lvl="1" indent="-328430">
              <a:lnSpc>
                <a:spcPts val="4563"/>
              </a:lnSpc>
              <a:buFont typeface="Arial"/>
              <a:buChar char="•"/>
            </a:pPr>
            <a:r>
              <a:rPr lang="en-US" sz="3042">
                <a:solidFill>
                  <a:srgbClr val="000000"/>
                </a:solidFill>
                <a:latin typeface="Clear Sans Thin"/>
              </a:rPr>
              <a:t>Personalizar os cartoes de cada foto;</a:t>
            </a:r>
          </a:p>
          <a:p>
            <a:pPr marL="656860" lvl="1" indent="-328430">
              <a:lnSpc>
                <a:spcPts val="4563"/>
              </a:lnSpc>
              <a:buFont typeface="Arial"/>
              <a:buChar char="•"/>
            </a:pPr>
            <a:r>
              <a:rPr lang="en-US" sz="3042">
                <a:solidFill>
                  <a:srgbClr val="000000"/>
                </a:solidFill>
                <a:latin typeface="Clear Sans Thin"/>
              </a:rPr>
              <a:t>Esquema de cores mais adequado para a app;</a:t>
            </a:r>
          </a:p>
          <a:p>
            <a:pPr marL="656860" lvl="1" indent="-328430">
              <a:lnSpc>
                <a:spcPts val="4563"/>
              </a:lnSpc>
              <a:buFont typeface="Arial"/>
              <a:buChar char="•"/>
            </a:pPr>
            <a:r>
              <a:rPr lang="en-US" sz="3042">
                <a:solidFill>
                  <a:srgbClr val="000000"/>
                </a:solidFill>
                <a:latin typeface="Clear Sans Thin"/>
              </a:rPr>
              <a:t>Icone da localizacao amarelo quando pressionado;</a:t>
            </a:r>
          </a:p>
          <a:p>
            <a:pPr marL="656860" lvl="1" indent="-328430">
              <a:lnSpc>
                <a:spcPts val="4563"/>
              </a:lnSpc>
              <a:buFont typeface="Arial"/>
              <a:buChar char="•"/>
            </a:pPr>
            <a:r>
              <a:rPr lang="en-US" sz="3042">
                <a:solidFill>
                  <a:srgbClr val="000000"/>
                </a:solidFill>
                <a:latin typeface="Clear Sans Thin"/>
              </a:rPr>
              <a:t>Alterar espaçamento na página de fotografias.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20215" y="3639796"/>
            <a:ext cx="6101706" cy="3858018"/>
          </a:xfrm>
          <a:custGeom>
            <a:avLst/>
            <a:gdLst/>
            <a:ahLst/>
            <a:cxnLst/>
            <a:rect l="l" t="t" r="r" b="b"/>
            <a:pathLst>
              <a:path w="6101706" h="3858018">
                <a:moveTo>
                  <a:pt x="0" y="0"/>
                </a:moveTo>
                <a:lnTo>
                  <a:pt x="6101706" y="0"/>
                </a:lnTo>
                <a:lnTo>
                  <a:pt x="6101706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089" t="-5247" r="-1912" b="-20617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7670" y="1579038"/>
            <a:ext cx="970056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2 - FERNANDO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20 APR - 17 MAY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45096" y="4363041"/>
            <a:ext cx="9166223" cy="2897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pt-PT" sz="3055" dirty="0">
                <a:solidFill>
                  <a:srgbClr val="000000"/>
                </a:solidFill>
                <a:latin typeface="Clear Sans Thin"/>
              </a:rPr>
              <a:t>Alterar a página inicial de acordo com a marca gráfica;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pt-PT" sz="3055" dirty="0">
                <a:solidFill>
                  <a:srgbClr val="000000"/>
                </a:solidFill>
                <a:latin typeface="Clear Sans Thin"/>
              </a:rPr>
              <a:t>Criar um cabeçalho para cada página;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pt-PT" sz="3055" dirty="0">
                <a:solidFill>
                  <a:srgbClr val="000000"/>
                </a:solidFill>
                <a:latin typeface="Clear Sans Thin"/>
              </a:rPr>
              <a:t>Reduzir o tempo da animação entre cada página da app.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639796"/>
            <a:ext cx="6993221" cy="4421710"/>
          </a:xfrm>
          <a:custGeom>
            <a:avLst/>
            <a:gdLst/>
            <a:ahLst/>
            <a:cxnLst/>
            <a:rect l="l" t="t" r="r" b="b"/>
            <a:pathLst>
              <a:path w="6993221" h="4421710">
                <a:moveTo>
                  <a:pt x="0" y="0"/>
                </a:moveTo>
                <a:lnTo>
                  <a:pt x="6993221" y="0"/>
                </a:lnTo>
                <a:lnTo>
                  <a:pt x="6993221" y="4421710"/>
                </a:lnTo>
                <a:lnTo>
                  <a:pt x="0" y="4421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06" t="-108792" r="-105917" b="-10941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7670" y="1579038"/>
            <a:ext cx="9633871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2 - FRANCISCO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20 APR - 17 MAY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47959" y="3738106"/>
            <a:ext cx="9166223" cy="413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Estruturar as imagens com o texto na biografia;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Alterar o tipo de letra da página das fotos;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Alterar fotos da Biografia;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Alterar tipo de letra na Página "Sobre";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Corrigir posicionamento da navbar na página "Sobre".</a:t>
            </a:r>
          </a:p>
          <a:p>
            <a:pPr>
              <a:lnSpc>
                <a:spcPts val="5482"/>
              </a:lnSpc>
            </a:pPr>
            <a:endParaRPr lang="en-US" sz="3055">
              <a:solidFill>
                <a:srgbClr val="000000"/>
              </a:solidFill>
              <a:latin typeface="Clear Sans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7670" y="3807196"/>
            <a:ext cx="6144251" cy="3710119"/>
          </a:xfrm>
          <a:custGeom>
            <a:avLst/>
            <a:gdLst/>
            <a:ahLst/>
            <a:cxnLst/>
            <a:rect l="l" t="t" r="r" b="b"/>
            <a:pathLst>
              <a:path w="6144251" h="3710119">
                <a:moveTo>
                  <a:pt x="0" y="0"/>
                </a:moveTo>
                <a:lnTo>
                  <a:pt x="6144251" y="0"/>
                </a:lnTo>
                <a:lnTo>
                  <a:pt x="6144251" y="3710119"/>
                </a:lnTo>
                <a:lnTo>
                  <a:pt x="0" y="3710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34" t="-226128" r="-107803" b="-98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7670" y="1579038"/>
            <a:ext cx="10884333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2 - TOMÁS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20 APR - 17 MAY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04352" y="3721471"/>
            <a:ext cx="8115300" cy="403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Corrigir posição do botão de centrar localização;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Corrigir posição do botão da página sobre;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Implementar um indicador para ajudar o utilizador a saber onde está na aplicação;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Ajustar a estética da navbar para ser mais apelativa.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7670" y="3907959"/>
            <a:ext cx="6144251" cy="3554926"/>
          </a:xfrm>
          <a:custGeom>
            <a:avLst/>
            <a:gdLst/>
            <a:ahLst/>
            <a:cxnLst/>
            <a:rect l="l" t="t" r="r" b="b"/>
            <a:pathLst>
              <a:path w="6144251" h="3554926">
                <a:moveTo>
                  <a:pt x="0" y="0"/>
                </a:moveTo>
                <a:lnTo>
                  <a:pt x="6144251" y="0"/>
                </a:lnTo>
                <a:lnTo>
                  <a:pt x="6144251" y="3554926"/>
                </a:lnTo>
                <a:lnTo>
                  <a:pt x="0" y="3554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27" t="-2814" r="-110047" b="-21126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7670" y="1579038"/>
            <a:ext cx="882730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2 - VASCO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20 APR - 17 MAY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56289" y="5418625"/>
            <a:ext cx="8115300" cy="113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Criar opção de centrar o mapa em Abrantes 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Criar uma moldura em todas as páginas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8650" y="4924425"/>
            <a:ext cx="16650699" cy="3782337"/>
          </a:xfrm>
          <a:custGeom>
            <a:avLst/>
            <a:gdLst/>
            <a:ahLst/>
            <a:cxnLst/>
            <a:rect l="l" t="t" r="r" b="b"/>
            <a:pathLst>
              <a:path w="16650699" h="3782337">
                <a:moveTo>
                  <a:pt x="0" y="0"/>
                </a:moveTo>
                <a:lnTo>
                  <a:pt x="16650700" y="0"/>
                </a:lnTo>
                <a:lnTo>
                  <a:pt x="16650700" y="3782337"/>
                </a:lnTo>
                <a:lnTo>
                  <a:pt x="0" y="3782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93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7670" y="1579038"/>
            <a:ext cx="10030018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3 - APRESENTAÇÃO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18 MAY - 14 JUN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7670" y="3237078"/>
            <a:ext cx="15381630" cy="101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9"/>
              </a:lnSpc>
            </a:pPr>
            <a:r>
              <a:rPr lang="en-US" sz="2753">
                <a:solidFill>
                  <a:srgbClr val="000000"/>
                </a:solidFill>
                <a:latin typeface="Clear Sans Thin"/>
              </a:rPr>
              <a:t>A terceira sprint teve um foco maior na parte dos itinerários, resolução de bugs existentes, tornar a aplicação bilingue, e dar os toques finais para a realização do projeto.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7670" y="1579038"/>
            <a:ext cx="91087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3 - ANDRÉ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18 MAY - 14 JUN</a:t>
            </a:r>
          </a:p>
        </p:txBody>
      </p:sp>
      <p:sp>
        <p:nvSpPr>
          <p:cNvPr id="4" name="Freeform 4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7299" r="-98073" b="-1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35767" y="3109511"/>
            <a:ext cx="8469995" cy="482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724" lvl="1" indent="-394362">
              <a:lnSpc>
                <a:spcPts val="5479"/>
              </a:lnSpc>
              <a:buFont typeface="Arial"/>
              <a:buChar char="•"/>
            </a:pPr>
            <a:r>
              <a:rPr lang="en-US" sz="3653">
                <a:solidFill>
                  <a:srgbClr val="000000"/>
                </a:solidFill>
                <a:latin typeface="Clear Sans Thin"/>
              </a:rPr>
              <a:t>Corrigir o bug de não aparecer a foto dos itinerários no mapa ( android studio)</a:t>
            </a:r>
          </a:p>
          <a:p>
            <a:pPr marL="788724" lvl="1" indent="-394362">
              <a:lnSpc>
                <a:spcPts val="5479"/>
              </a:lnSpc>
              <a:buFont typeface="Arial"/>
              <a:buChar char="•"/>
            </a:pPr>
            <a:r>
              <a:rPr lang="en-US" sz="3653">
                <a:solidFill>
                  <a:srgbClr val="000000"/>
                </a:solidFill>
                <a:latin typeface="Clear Sans Thin"/>
              </a:rPr>
              <a:t> Colocar as imagens nas pastas corretas</a:t>
            </a:r>
          </a:p>
          <a:p>
            <a:pPr marL="788724" lvl="1" indent="-394362">
              <a:lnSpc>
                <a:spcPts val="5479"/>
              </a:lnSpc>
              <a:buFont typeface="Arial"/>
              <a:buChar char="•"/>
            </a:pPr>
            <a:r>
              <a:rPr lang="en-US" sz="3653">
                <a:solidFill>
                  <a:srgbClr val="000000"/>
                </a:solidFill>
                <a:latin typeface="Clear Sans Thin"/>
              </a:rPr>
              <a:t> Colocar o texto em harcode para o ficheiro dados.json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7051" y="6478149"/>
            <a:ext cx="3685701" cy="3685701"/>
          </a:xfrm>
          <a:custGeom>
            <a:avLst/>
            <a:gdLst/>
            <a:ahLst/>
            <a:cxnLst/>
            <a:rect l="l" t="t" r="r" b="b"/>
            <a:pathLst>
              <a:path w="3685701" h="3685701">
                <a:moveTo>
                  <a:pt x="0" y="0"/>
                </a:moveTo>
                <a:lnTo>
                  <a:pt x="3685701" y="0"/>
                </a:lnTo>
                <a:lnTo>
                  <a:pt x="3685701" y="3685701"/>
                </a:lnTo>
                <a:lnTo>
                  <a:pt x="0" y="3685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86205" y="377070"/>
            <a:ext cx="3346190" cy="3346190"/>
          </a:xfrm>
          <a:custGeom>
            <a:avLst/>
            <a:gdLst/>
            <a:ahLst/>
            <a:cxnLst/>
            <a:rect l="l" t="t" r="r" b="b"/>
            <a:pathLst>
              <a:path w="3346190" h="3346190">
                <a:moveTo>
                  <a:pt x="0" y="0"/>
                </a:moveTo>
                <a:lnTo>
                  <a:pt x="3346190" y="0"/>
                </a:lnTo>
                <a:lnTo>
                  <a:pt x="3346190" y="3346190"/>
                </a:lnTo>
                <a:lnTo>
                  <a:pt x="0" y="334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5797761" y="9258300"/>
            <a:ext cx="124902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66800" y="1009650"/>
            <a:ext cx="120383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93506" y="1305701"/>
            <a:ext cx="3021811" cy="3120927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t="-14499" b="-1449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-17937" y="2056287"/>
            <a:ext cx="21313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938406" y="1305701"/>
            <a:ext cx="3021811" cy="3120927"/>
            <a:chOff x="0" y="0"/>
            <a:chExt cx="6350000" cy="6558280"/>
          </a:xfrm>
        </p:grpSpPr>
        <p:sp>
          <p:nvSpPr>
            <p:cNvPr id="11" name="Freeform 11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t="-1381" b="-138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083305" y="1305701"/>
            <a:ext cx="3021811" cy="3120927"/>
            <a:chOff x="0" y="0"/>
            <a:chExt cx="6350000" cy="6558280"/>
          </a:xfrm>
        </p:grpSpPr>
        <p:sp>
          <p:nvSpPr>
            <p:cNvPr id="14" name="Freeform 1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-1679" r="-1679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938406" y="5282001"/>
            <a:ext cx="3021811" cy="3120927"/>
            <a:chOff x="0" y="0"/>
            <a:chExt cx="6350000" cy="6558280"/>
          </a:xfrm>
        </p:grpSpPr>
        <p:sp>
          <p:nvSpPr>
            <p:cNvPr id="17" name="Freeform 1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679" r="-167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083305" y="5282001"/>
            <a:ext cx="3021811" cy="3120927"/>
            <a:chOff x="0" y="0"/>
            <a:chExt cx="6350000" cy="6558280"/>
          </a:xfrm>
        </p:grpSpPr>
        <p:sp>
          <p:nvSpPr>
            <p:cNvPr id="20" name="Freeform 2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/>
              <a:stretch>
                <a:fillRect l="-1679" r="-167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883278" y="4338914"/>
            <a:ext cx="2842268" cy="66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2926">
                <a:solidFill>
                  <a:srgbClr val="000000"/>
                </a:solidFill>
                <a:latin typeface="Clear Sans Thin"/>
              </a:rPr>
              <a:t>André Vala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28178" y="4338914"/>
            <a:ext cx="2842268" cy="66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2926">
                <a:solidFill>
                  <a:srgbClr val="000000"/>
                </a:solidFill>
                <a:latin typeface="Clear Sans Thin"/>
              </a:rPr>
              <a:t>Fernando Fuzeiro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73077" y="4338914"/>
            <a:ext cx="2842268" cy="66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2926">
                <a:solidFill>
                  <a:srgbClr val="000000"/>
                </a:solidFill>
                <a:latin typeface="Clear Sans Thin"/>
              </a:rPr>
              <a:t>Francisco Melo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28178" y="8317202"/>
            <a:ext cx="2842268" cy="66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2926">
                <a:solidFill>
                  <a:srgbClr val="000000"/>
                </a:solidFill>
                <a:latin typeface="Clear Sans Thin"/>
              </a:rPr>
              <a:t>Tomás Silva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73077" y="8317202"/>
            <a:ext cx="2842268" cy="66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2926">
                <a:solidFill>
                  <a:srgbClr val="000000"/>
                </a:solidFill>
                <a:latin typeface="Clear Sans Thin"/>
              </a:rPr>
              <a:t>Vasco Araújo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7670" y="1579038"/>
            <a:ext cx="91087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3 - FERNANDO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18 MAY - 14 JUN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563495"/>
            <a:ext cx="8469995" cy="702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pt-PT" sz="3053" dirty="0">
                <a:solidFill>
                  <a:srgbClr val="000000"/>
                </a:solidFill>
                <a:latin typeface="Clear Sans Thin"/>
              </a:rPr>
              <a:t>Configurar a animação de transição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pt-PT" sz="3053" dirty="0">
                <a:solidFill>
                  <a:srgbClr val="000000"/>
                </a:solidFill>
                <a:latin typeface="Clear Sans Thin"/>
              </a:rPr>
              <a:t>Criar, na página inicial, dois ícones para escolher a linguagem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pt-PT" sz="3053" dirty="0">
                <a:solidFill>
                  <a:srgbClr val="000000"/>
                </a:solidFill>
                <a:latin typeface="Clear Sans Thin"/>
              </a:rPr>
              <a:t>Corrigir o problema ao rodar o ecrã ficar </a:t>
            </a:r>
            <a:r>
              <a:rPr lang="pt-PT" sz="3053" dirty="0" err="1">
                <a:solidFill>
                  <a:srgbClr val="000000"/>
                </a:solidFill>
                <a:latin typeface="Clear Sans Thin"/>
              </a:rPr>
              <a:t>desformatada</a:t>
            </a:r>
            <a:r>
              <a:rPr lang="pt-PT" sz="3053" dirty="0">
                <a:solidFill>
                  <a:srgbClr val="000000"/>
                </a:solidFill>
                <a:latin typeface="Clear Sans Thin"/>
              </a:rPr>
              <a:t> a página inicial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pt-PT" sz="3053" dirty="0">
                <a:solidFill>
                  <a:srgbClr val="000000"/>
                </a:solidFill>
                <a:latin typeface="Clear Sans Thin"/>
              </a:rPr>
              <a:t>Repensar toda a página inicial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pt-PT" sz="3053" dirty="0">
                <a:solidFill>
                  <a:srgbClr val="000000"/>
                </a:solidFill>
                <a:latin typeface="Clear Sans Thin"/>
              </a:rPr>
              <a:t>Adicionar um botão que encaminhe para o mapa na página inicial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pt-PT" sz="3053" dirty="0">
                <a:solidFill>
                  <a:srgbClr val="000000"/>
                </a:solidFill>
                <a:latin typeface="Clear Sans Thin"/>
              </a:rPr>
              <a:t>Adicionar um botão que encaminhe para o sobre na página inicial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pt-PT" sz="3053" dirty="0">
                <a:solidFill>
                  <a:srgbClr val="000000"/>
                </a:solidFill>
                <a:latin typeface="Clear Sans Thin"/>
              </a:rPr>
              <a:t>Retificar o tamanho das imagens ao rodar o ecrã</a:t>
            </a:r>
            <a:r>
              <a:rPr lang="en-US" sz="3053" dirty="0">
                <a:solidFill>
                  <a:srgbClr val="000000"/>
                </a:solidFill>
                <a:latin typeface="Clear Sans Thin"/>
              </a:rPr>
              <a:t>.</a:t>
            </a:r>
            <a:endParaRPr lang="pt-PT" sz="3053" dirty="0">
              <a:solidFill>
                <a:srgbClr val="000000"/>
              </a:solidFill>
              <a:latin typeface="Clear Sans Thi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9505" b="-199595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7670" y="1579038"/>
            <a:ext cx="91087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3 - FRANCISCO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18 MAY - 14 JUN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93517" y="2912538"/>
            <a:ext cx="8933026" cy="572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Corrigir erro do js do mapa a carregar uma imagem;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Resolver o problema de não aparecer os edifícios;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Traduzir a aplicação para inglês;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Criar dados_ingles.json;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Corrigir as imagens da página "Sobre Nós";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Colocar as imagens dentro de uma pasta apropriada.</a:t>
            </a:r>
          </a:p>
          <a:p>
            <a:pPr>
              <a:lnSpc>
                <a:spcPts val="4129"/>
              </a:lnSpc>
            </a:pPr>
            <a:endParaRPr lang="en-US" sz="3053">
              <a:solidFill>
                <a:srgbClr val="000000"/>
              </a:solidFill>
              <a:latin typeface="Clear Sans Thi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266" r="-97587" b="-97447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7670" y="1579038"/>
            <a:ext cx="91087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3 - TOMÁS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18 MAY - 14 JUN</a:t>
            </a:r>
          </a:p>
        </p:txBody>
      </p:sp>
      <p:sp>
        <p:nvSpPr>
          <p:cNvPr id="4" name="Freeform 4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223" t="-97850" b="-9831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26274" y="2563495"/>
            <a:ext cx="8933026" cy="855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Adicionar o botão para abrir a lista de itinerários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Criação da div dos itinerários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Adição de estilo para a lista de itinerários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Implementar funcionalidade de ir para a página do edifício apartir da lista de itinerários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Ir buscar o texto através do JavaScript do ficheiro dados.json, dados_ingles.json, dependendo da flag lang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Fazer as funções para a tradução da página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Resolver o erro do carrossel de imagens na página das fotos que nunca passava para a segunda foto à primeira</a:t>
            </a:r>
          </a:p>
          <a:p>
            <a:pPr>
              <a:lnSpc>
                <a:spcPts val="4129"/>
              </a:lnSpc>
            </a:pPr>
            <a:endParaRPr lang="en-US" sz="3053">
              <a:solidFill>
                <a:srgbClr val="000000"/>
              </a:solidFill>
              <a:latin typeface="Clear Sans Thin"/>
            </a:endParaRPr>
          </a:p>
          <a:p>
            <a:pPr>
              <a:lnSpc>
                <a:spcPts val="4129"/>
              </a:lnSpc>
            </a:pPr>
            <a:endParaRPr lang="en-US" sz="3053">
              <a:solidFill>
                <a:srgbClr val="000000"/>
              </a:solidFill>
              <a:latin typeface="Clear Sans Thin"/>
            </a:endParaRPr>
          </a:p>
          <a:p>
            <a:pPr>
              <a:lnSpc>
                <a:spcPts val="4129"/>
              </a:lnSpc>
            </a:pPr>
            <a:endParaRPr lang="en-US" sz="3053">
              <a:solidFill>
                <a:srgbClr val="000000"/>
              </a:solidFill>
              <a:latin typeface="Clear Sans Th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7670" y="1579038"/>
            <a:ext cx="91087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3 - VASCO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18 MAY - 14 JUN</a:t>
            </a:r>
          </a:p>
        </p:txBody>
      </p:sp>
      <p:sp>
        <p:nvSpPr>
          <p:cNvPr id="4" name="Freeform 4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676" t="-1728" r="-814" b="-20384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91158" y="3222601"/>
            <a:ext cx="8933026" cy="345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Função que gera o HTML necessário para mostrar o itinerário na lista;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Implementar a função de adicionar um itinerário à respectiva lista;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Adequar os cabeçalhos;</a:t>
            </a:r>
          </a:p>
          <a:p>
            <a:pPr marL="659187" lvl="1" indent="-329593">
              <a:lnSpc>
                <a:spcPts val="4579"/>
              </a:lnSpc>
              <a:buFont typeface="Arial"/>
              <a:buChar char="•"/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Utilização de javascript para alterar o idioma.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004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7715" y="1396214"/>
            <a:ext cx="3707190" cy="8120299"/>
          </a:xfrm>
          <a:custGeom>
            <a:avLst/>
            <a:gdLst/>
            <a:ahLst/>
            <a:cxnLst/>
            <a:rect l="l" t="t" r="r" b="b"/>
            <a:pathLst>
              <a:path w="3707190" h="8120299">
                <a:moveTo>
                  <a:pt x="0" y="0"/>
                </a:moveTo>
                <a:lnTo>
                  <a:pt x="3707190" y="0"/>
                </a:lnTo>
                <a:lnTo>
                  <a:pt x="3707190" y="8120299"/>
                </a:lnTo>
                <a:lnTo>
                  <a:pt x="0" y="8120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12113" y="1396214"/>
            <a:ext cx="3723238" cy="8120299"/>
          </a:xfrm>
          <a:custGeom>
            <a:avLst/>
            <a:gdLst/>
            <a:ahLst/>
            <a:cxnLst/>
            <a:rect l="l" t="t" r="r" b="b"/>
            <a:pathLst>
              <a:path w="3723238" h="8120299">
                <a:moveTo>
                  <a:pt x="0" y="0"/>
                </a:moveTo>
                <a:lnTo>
                  <a:pt x="3723238" y="0"/>
                </a:lnTo>
                <a:lnTo>
                  <a:pt x="3723238" y="8120299"/>
                </a:lnTo>
                <a:lnTo>
                  <a:pt x="0" y="8120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52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61565" y="1428311"/>
            <a:ext cx="3715418" cy="8088202"/>
          </a:xfrm>
          <a:custGeom>
            <a:avLst/>
            <a:gdLst/>
            <a:ahLst/>
            <a:cxnLst/>
            <a:rect l="l" t="t" r="r" b="b"/>
            <a:pathLst>
              <a:path w="3715418" h="8088202">
                <a:moveTo>
                  <a:pt x="0" y="0"/>
                </a:moveTo>
                <a:lnTo>
                  <a:pt x="3715418" y="0"/>
                </a:lnTo>
                <a:lnTo>
                  <a:pt x="3715418" y="8088202"/>
                </a:lnTo>
                <a:lnTo>
                  <a:pt x="0" y="8088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96" r="-174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8804" y="700087"/>
            <a:ext cx="4545013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4000" spc="245" dirty="0">
                <a:solidFill>
                  <a:srgbClr val="000000"/>
                </a:solidFill>
                <a:latin typeface="Anonymous Pro Bold"/>
              </a:rPr>
              <a:t>PÁGINA</a:t>
            </a:r>
            <a:r>
              <a:rPr lang="en-US" sz="4233" spc="245" dirty="0">
                <a:solidFill>
                  <a:srgbClr val="000000"/>
                </a:solidFill>
                <a:latin typeface="Anonymous Pro Bold"/>
              </a:rPr>
              <a:t> INICIAL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2122" y="700087"/>
            <a:ext cx="1623219" cy="60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4000" spc="245" dirty="0">
                <a:solidFill>
                  <a:srgbClr val="000000"/>
                </a:solidFill>
                <a:latin typeface="Anonymous Pro Bold"/>
              </a:rPr>
              <a:t>SOBRE</a:t>
            </a:r>
            <a:endParaRPr lang="en-US" sz="4233" spc="245" dirty="0">
              <a:solidFill>
                <a:srgbClr val="000000"/>
              </a:solidFill>
              <a:latin typeface="Anonymous Pro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004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6632" y="1426651"/>
            <a:ext cx="3707190" cy="8120299"/>
          </a:xfrm>
          <a:custGeom>
            <a:avLst/>
            <a:gdLst/>
            <a:ahLst/>
            <a:cxnLst/>
            <a:rect l="l" t="t" r="r" b="b"/>
            <a:pathLst>
              <a:path w="3707190" h="8120299">
                <a:moveTo>
                  <a:pt x="0" y="0"/>
                </a:moveTo>
                <a:lnTo>
                  <a:pt x="3707190" y="0"/>
                </a:lnTo>
                <a:lnTo>
                  <a:pt x="3707190" y="8120299"/>
                </a:lnTo>
                <a:lnTo>
                  <a:pt x="0" y="8120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3" r="-98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21030" y="1426651"/>
            <a:ext cx="3723238" cy="8120299"/>
          </a:xfrm>
          <a:custGeom>
            <a:avLst/>
            <a:gdLst/>
            <a:ahLst/>
            <a:cxnLst/>
            <a:rect l="l" t="t" r="r" b="b"/>
            <a:pathLst>
              <a:path w="3723238" h="8120299">
                <a:moveTo>
                  <a:pt x="0" y="0"/>
                </a:moveTo>
                <a:lnTo>
                  <a:pt x="3723238" y="0"/>
                </a:lnTo>
                <a:lnTo>
                  <a:pt x="3723238" y="8120299"/>
                </a:lnTo>
                <a:lnTo>
                  <a:pt x="0" y="8120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4" r="-7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20940" y="730525"/>
            <a:ext cx="1298575" cy="60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4000" spc="245" dirty="0">
                <a:solidFill>
                  <a:srgbClr val="000000"/>
                </a:solidFill>
                <a:latin typeface="Anonymous Pro Bold"/>
              </a:rPr>
              <a:t>MAPA</a:t>
            </a:r>
            <a:endParaRPr lang="en-US" sz="4233" spc="245" dirty="0">
              <a:solidFill>
                <a:srgbClr val="000000"/>
              </a:solidFill>
              <a:latin typeface="Anonymous Pr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36211" y="730525"/>
            <a:ext cx="6492875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4000" spc="245" dirty="0">
                <a:solidFill>
                  <a:srgbClr val="000000"/>
                </a:solidFill>
                <a:latin typeface="Anonymous Pro Bold"/>
              </a:rPr>
              <a:t>LISTA</a:t>
            </a:r>
            <a:r>
              <a:rPr lang="en-US" sz="4233" spc="245" dirty="0">
                <a:solidFill>
                  <a:srgbClr val="000000"/>
                </a:solidFill>
                <a:latin typeface="Anonymous Pro Bold"/>
              </a:rPr>
              <a:t> DE ITINERÁRIOS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004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30182" y="1426651"/>
            <a:ext cx="3707190" cy="8120299"/>
          </a:xfrm>
          <a:custGeom>
            <a:avLst/>
            <a:gdLst/>
            <a:ahLst/>
            <a:cxnLst/>
            <a:rect l="l" t="t" r="r" b="b"/>
            <a:pathLst>
              <a:path w="3707190" h="8120299">
                <a:moveTo>
                  <a:pt x="0" y="0"/>
                </a:moveTo>
                <a:lnTo>
                  <a:pt x="3707190" y="0"/>
                </a:lnTo>
                <a:lnTo>
                  <a:pt x="3707190" y="8120299"/>
                </a:lnTo>
                <a:lnTo>
                  <a:pt x="0" y="8120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3" r="-98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34580" y="1426651"/>
            <a:ext cx="3723238" cy="8120299"/>
          </a:xfrm>
          <a:custGeom>
            <a:avLst/>
            <a:gdLst/>
            <a:ahLst/>
            <a:cxnLst/>
            <a:rect l="l" t="t" r="r" b="b"/>
            <a:pathLst>
              <a:path w="3723238" h="8120299">
                <a:moveTo>
                  <a:pt x="0" y="0"/>
                </a:moveTo>
                <a:lnTo>
                  <a:pt x="3723238" y="0"/>
                </a:lnTo>
                <a:lnTo>
                  <a:pt x="3723238" y="8120299"/>
                </a:lnTo>
                <a:lnTo>
                  <a:pt x="0" y="8120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4" r="-7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5915" y="730525"/>
            <a:ext cx="3895725" cy="60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4000" spc="245" dirty="0">
                <a:solidFill>
                  <a:srgbClr val="000000"/>
                </a:solidFill>
                <a:latin typeface="Anonymous Pro Bold"/>
              </a:rPr>
              <a:t>BIBLIOGRAFIA</a:t>
            </a:r>
            <a:endParaRPr lang="en-US" sz="4233" spc="245" dirty="0">
              <a:solidFill>
                <a:srgbClr val="000000"/>
              </a:solidFill>
              <a:latin typeface="Anonymous Pro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004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7715" y="1396214"/>
            <a:ext cx="3707190" cy="8120299"/>
          </a:xfrm>
          <a:custGeom>
            <a:avLst/>
            <a:gdLst/>
            <a:ahLst/>
            <a:cxnLst/>
            <a:rect l="l" t="t" r="r" b="b"/>
            <a:pathLst>
              <a:path w="3707190" h="8120299">
                <a:moveTo>
                  <a:pt x="0" y="0"/>
                </a:moveTo>
                <a:lnTo>
                  <a:pt x="3707190" y="0"/>
                </a:lnTo>
                <a:lnTo>
                  <a:pt x="3707190" y="8120299"/>
                </a:lnTo>
                <a:lnTo>
                  <a:pt x="0" y="8120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3" r="-98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12113" y="1396214"/>
            <a:ext cx="3723238" cy="8120299"/>
          </a:xfrm>
          <a:custGeom>
            <a:avLst/>
            <a:gdLst/>
            <a:ahLst/>
            <a:cxnLst/>
            <a:rect l="l" t="t" r="r" b="b"/>
            <a:pathLst>
              <a:path w="3723238" h="8120299">
                <a:moveTo>
                  <a:pt x="0" y="0"/>
                </a:moveTo>
                <a:lnTo>
                  <a:pt x="3723238" y="0"/>
                </a:lnTo>
                <a:lnTo>
                  <a:pt x="3723238" y="8120299"/>
                </a:lnTo>
                <a:lnTo>
                  <a:pt x="0" y="8120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4" r="-7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61565" y="1428311"/>
            <a:ext cx="3667272" cy="8088202"/>
          </a:xfrm>
          <a:custGeom>
            <a:avLst/>
            <a:gdLst/>
            <a:ahLst/>
            <a:cxnLst/>
            <a:rect l="l" t="t" r="r" b="b"/>
            <a:pathLst>
              <a:path w="3667272" h="8088202">
                <a:moveTo>
                  <a:pt x="0" y="0"/>
                </a:moveTo>
                <a:lnTo>
                  <a:pt x="3667272" y="0"/>
                </a:lnTo>
                <a:lnTo>
                  <a:pt x="3667272" y="8088202"/>
                </a:lnTo>
                <a:lnTo>
                  <a:pt x="0" y="8088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78" r="-199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49701" y="700087"/>
            <a:ext cx="1623219" cy="60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4000" spc="245" dirty="0">
                <a:solidFill>
                  <a:srgbClr val="000000"/>
                </a:solidFill>
                <a:latin typeface="Anonymous Pro Bold"/>
              </a:rPr>
              <a:t>FOTOS</a:t>
            </a:r>
            <a:endParaRPr lang="en-US" sz="4233" spc="245" dirty="0">
              <a:solidFill>
                <a:srgbClr val="000000"/>
              </a:solidFill>
              <a:latin typeface="Anonymous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12835" y="700087"/>
            <a:ext cx="2921794" cy="60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4000" spc="245" dirty="0">
                <a:solidFill>
                  <a:srgbClr val="000000"/>
                </a:solidFill>
                <a:latin typeface="Anonymous Pro Bold"/>
              </a:rPr>
              <a:t>EDIFICIOS</a:t>
            </a:r>
            <a:endParaRPr lang="en-US" sz="4233" spc="245" dirty="0">
              <a:solidFill>
                <a:srgbClr val="000000"/>
              </a:solidFill>
              <a:latin typeface="Anonymous Pr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3331" y="768626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59521" y="3168015"/>
            <a:ext cx="6044226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spc="464">
                <a:solidFill>
                  <a:srgbClr val="000000"/>
                </a:solidFill>
                <a:latin typeface="Anonymous Pro Bold"/>
              </a:rPr>
              <a:t>OBJETIVO DO PROJETO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03747" y="2791778"/>
            <a:ext cx="9114097" cy="45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4"/>
              </a:lnSpc>
            </a:pPr>
            <a:r>
              <a:rPr lang="en-US" sz="4049">
                <a:solidFill>
                  <a:srgbClr val="000000"/>
                </a:solidFill>
                <a:latin typeface="Clear Sans Thin"/>
              </a:rPr>
              <a:t>Este projeto tinha como objetivo mostras diversas informações sobre os edifícios construídos por Raul Lino, mostrando no mapa a localização dos mesmos e mostrando também algumas informações sobre este arquiteto.</a:t>
            </a:r>
          </a:p>
        </p:txBody>
      </p:sp>
      <p:sp>
        <p:nvSpPr>
          <p:cNvPr id="5" name="AutoShape 5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7587" y="9258300"/>
            <a:ext cx="21313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62312" y="5581948"/>
            <a:ext cx="556274" cy="55627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127816" y="-17418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82460" y="5114980"/>
            <a:ext cx="5276500" cy="111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852"/>
              </a:lnSpc>
              <a:spcBef>
                <a:spcPct val="0"/>
              </a:spcBef>
            </a:pPr>
            <a:r>
              <a:rPr lang="en-US" sz="4926">
                <a:solidFill>
                  <a:srgbClr val="000000"/>
                </a:solidFill>
                <a:latin typeface="Clear Sans Thin"/>
              </a:rPr>
              <a:t>Cordova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40583" y="1870792"/>
            <a:ext cx="9406834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464">
                <a:solidFill>
                  <a:srgbClr val="000000"/>
                </a:solidFill>
                <a:latin typeface="Anonymous Pro Bold"/>
              </a:rPr>
              <a:t>TECNOLOGIAS UTILIZADAS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endParaRPr lang="en-US" sz="8000" spc="464">
              <a:solidFill>
                <a:srgbClr val="000000"/>
              </a:solidFill>
              <a:latin typeface="Anonymous Pro Bold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0" y="6138222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60184" y="0"/>
                </a:lnTo>
                <a:lnTo>
                  <a:pt x="4160184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2620" y="1391920"/>
            <a:ext cx="7266330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ARQUITETURA DA SOLUÇÃO</a:t>
            </a:r>
          </a:p>
          <a:p>
            <a:pPr marL="0" lvl="0" indent="0" algn="l">
              <a:lnSpc>
                <a:spcPts val="6640"/>
              </a:lnSpc>
              <a:spcBef>
                <a:spcPct val="0"/>
              </a:spcBef>
            </a:pPr>
            <a:endParaRPr lang="en-US" sz="5533" spc="320">
              <a:solidFill>
                <a:srgbClr val="000000"/>
              </a:solidFill>
              <a:latin typeface="Anonymous Pr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60876" y="3811270"/>
            <a:ext cx="14766249" cy="368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0191" lvl="1" indent="-395095">
              <a:lnSpc>
                <a:spcPts val="5489"/>
              </a:lnSpc>
              <a:buFont typeface="Arial"/>
              <a:buChar char="•"/>
            </a:pPr>
            <a:r>
              <a:rPr lang="en-US" sz="3659">
                <a:solidFill>
                  <a:srgbClr val="000000"/>
                </a:solidFill>
                <a:latin typeface="Clear Sans Thin"/>
              </a:rPr>
              <a:t> </a:t>
            </a:r>
            <a:r>
              <a:rPr lang="en-US" sz="3659">
                <a:solidFill>
                  <a:srgbClr val="000000"/>
                </a:solidFill>
                <a:latin typeface="Clear Sans Thin Bold"/>
              </a:rPr>
              <a:t>Pasta www, que contém a pasta css, js, img e os ficheiros HTML e o ficheiro da fonte Raulino.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lear Sans Thin"/>
              </a:rPr>
              <a:t>Pasta css, contém todos os ficheiros de estilo necessários para a aplicação.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lear Sans Thin"/>
              </a:rPr>
              <a:t>Pasta js, contém todos os ficherios de JavaScript necessários para a aplicação.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lear Sans Thin"/>
              </a:rPr>
              <a:t>Pasta img, contém todas as imagens necessárias para a aplicação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lear Sans Thin"/>
              </a:rPr>
              <a:t>Ficheiros HTML, necessários para mostrar todas as páginas da aplicação.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6662" y="5143500"/>
            <a:ext cx="17254676" cy="2760591"/>
          </a:xfrm>
          <a:custGeom>
            <a:avLst/>
            <a:gdLst/>
            <a:ahLst/>
            <a:cxnLst/>
            <a:rect l="l" t="t" r="r" b="b"/>
            <a:pathLst>
              <a:path w="17254676" h="2760591">
                <a:moveTo>
                  <a:pt x="0" y="0"/>
                </a:moveTo>
                <a:lnTo>
                  <a:pt x="17254676" y="0"/>
                </a:lnTo>
                <a:lnTo>
                  <a:pt x="17254676" y="2760591"/>
                </a:lnTo>
                <a:lnTo>
                  <a:pt x="0" y="2760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3" r="-2903" b="-4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7670" y="1579038"/>
            <a:ext cx="10234736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1 - APRESENTAÇÃO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22 MAR - 19 APR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7670" y="3116702"/>
            <a:ext cx="15381630" cy="113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9"/>
              </a:lnSpc>
            </a:pPr>
            <a:r>
              <a:rPr lang="en-US" sz="3053">
                <a:solidFill>
                  <a:srgbClr val="000000"/>
                </a:solidFill>
                <a:latin typeface="Clear Sans Thin"/>
              </a:rPr>
              <a:t>A primeira sprint foi mais focada para o desenvolvimento do mapa e para aprimorar a estética geral da aplicação.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7670" y="1579038"/>
            <a:ext cx="882730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1 - ANDRÉ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22 MAR - 19 APR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11746" y="5054836"/>
            <a:ext cx="14766249" cy="113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lear Sans Thin"/>
              </a:rPr>
              <a:t> limpar os ficheiros desnecessários;</a:t>
            </a:r>
          </a:p>
          <a:p>
            <a:pPr marL="660654" lvl="1" indent="-330327">
              <a:lnSpc>
                <a:spcPts val="4590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lear Sans Thin"/>
              </a:rPr>
              <a:t> adaptar a imagem ao marcador do mapa.</a:t>
            </a:r>
          </a:p>
        </p:txBody>
      </p:sp>
      <p:sp>
        <p:nvSpPr>
          <p:cNvPr id="5" name="Freeform 5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215" t="-97701" r="-17098" b="-9812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859" t="-2804" r="-19977" b="-20863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7670" y="1579038"/>
            <a:ext cx="882730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1 - FERNANDO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22 MAR - 19 APR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70956" y="4271601"/>
            <a:ext cx="9166223" cy="2897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pt-PT" sz="3055" dirty="0">
                <a:solidFill>
                  <a:srgbClr val="000000"/>
                </a:solidFill>
                <a:latin typeface="Clear Sans Thin"/>
              </a:rPr>
              <a:t>Organizar o código de index.html;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pt-PT" sz="3055" dirty="0">
                <a:solidFill>
                  <a:srgbClr val="000000"/>
                </a:solidFill>
                <a:latin typeface="Clear Sans Thin"/>
              </a:rPr>
              <a:t>Criar opção de centrar o mapa para a localização atual;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pt-PT" sz="3055" dirty="0">
                <a:solidFill>
                  <a:srgbClr val="000000"/>
                </a:solidFill>
                <a:latin typeface="Clear Sans Thin"/>
              </a:rPr>
              <a:t>Alterar os botões de aumentar e diminuir o zoom do mapa.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9835" y="-14655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7670" y="1579038"/>
            <a:ext cx="882730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5533" spc="320">
                <a:solidFill>
                  <a:srgbClr val="000000"/>
                </a:solidFill>
                <a:latin typeface="Anonymous Pro Bold"/>
              </a:rPr>
              <a:t>SPRINT 1 - FRANCISCO</a:t>
            </a:r>
          </a:p>
          <a:p>
            <a:pPr marL="0" lvl="0" indent="0" algn="l">
              <a:lnSpc>
                <a:spcPts val="4600"/>
              </a:lnSpc>
              <a:spcBef>
                <a:spcPct val="0"/>
              </a:spcBef>
            </a:pPr>
            <a:r>
              <a:rPr lang="en-US" sz="3833" spc="222">
                <a:solidFill>
                  <a:srgbClr val="000000"/>
                </a:solidFill>
                <a:latin typeface="Anonymous Pro Bold"/>
              </a:rPr>
              <a:t>22 MAR - 19 APR</a:t>
            </a:r>
          </a:p>
        </p:txBody>
      </p:sp>
      <p:sp>
        <p:nvSpPr>
          <p:cNvPr id="4" name="Freeform 4"/>
          <p:cNvSpPr/>
          <p:nvPr/>
        </p:nvSpPr>
        <p:spPr>
          <a:xfrm>
            <a:off x="1877670" y="3639796"/>
            <a:ext cx="6144251" cy="3858018"/>
          </a:xfrm>
          <a:custGeom>
            <a:avLst/>
            <a:gdLst/>
            <a:ahLst/>
            <a:cxnLst/>
            <a:rect l="l" t="t" r="r" b="b"/>
            <a:pathLst>
              <a:path w="6144251" h="3858018">
                <a:moveTo>
                  <a:pt x="0" y="0"/>
                </a:moveTo>
                <a:lnTo>
                  <a:pt x="6144251" y="0"/>
                </a:lnTo>
                <a:lnTo>
                  <a:pt x="6144251" y="3858018"/>
                </a:lnTo>
                <a:lnTo>
                  <a:pt x="0" y="385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84" t="-199993" r="-119059" b="-345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66472" y="4379233"/>
            <a:ext cx="9166223" cy="22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Colocar a barra de navegação na parte inferior do ecrã;</a:t>
            </a:r>
          </a:p>
          <a:p>
            <a:pPr marL="659632" lvl="1" indent="-329816">
              <a:lnSpc>
                <a:spcPts val="4582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lear Sans Thin"/>
              </a:rPr>
              <a:t>Posicionar o menu sempre presente durante toda a apresentação de cada página.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952</Words>
  <Application>Microsoft Office PowerPoint</Application>
  <PresentationFormat>Personalizados</PresentationFormat>
  <Paragraphs>157</Paragraphs>
  <Slides>27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3" baseType="lpstr">
      <vt:lpstr>Clear Sans Thin</vt:lpstr>
      <vt:lpstr>Calibri</vt:lpstr>
      <vt:lpstr>Clear Sans Thin Bold</vt:lpstr>
      <vt:lpstr>Anonymous Pro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Básica Simples Manchas Pastel</dc:title>
  <dc:creator>Fernando Diogo</dc:creator>
  <cp:lastModifiedBy>Fernando Diogo Fuzeiro</cp:lastModifiedBy>
  <cp:revision>2</cp:revision>
  <dcterms:created xsi:type="dcterms:W3CDTF">2006-08-16T00:00:00Z</dcterms:created>
  <dcterms:modified xsi:type="dcterms:W3CDTF">2023-06-14T16:38:05Z</dcterms:modified>
  <dc:identifier>DAFlouOcluk</dc:identifier>
</cp:coreProperties>
</file>